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7" r:id="rId3"/>
    <p:sldId id="338" r:id="rId4"/>
    <p:sldId id="316" r:id="rId5"/>
    <p:sldId id="317" r:id="rId6"/>
    <p:sldId id="319" r:id="rId7"/>
    <p:sldId id="339" r:id="rId8"/>
    <p:sldId id="321" r:id="rId9"/>
    <p:sldId id="322" r:id="rId10"/>
    <p:sldId id="324" r:id="rId11"/>
    <p:sldId id="325" r:id="rId12"/>
    <p:sldId id="327" r:id="rId13"/>
    <p:sldId id="328" r:id="rId14"/>
    <p:sldId id="331" r:id="rId15"/>
    <p:sldId id="333" r:id="rId16"/>
    <p:sldId id="33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2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817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Unified Continuous Greedy Algorithm for </a:t>
            </a:r>
            <a:r>
              <a:rPr lang="en-US" sz="3200" b="1" dirty="0" err="1" smtClean="0"/>
              <a:t>Submodular</a:t>
            </a:r>
            <a:r>
              <a:rPr lang="en-US" sz="3200" b="1" dirty="0" smtClean="0"/>
              <a:t> Maximization</a:t>
            </a:r>
            <a:endParaRPr lang="en-US" sz="32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44208" y="332656"/>
            <a:ext cx="1800200" cy="1512193"/>
            <a:chOff x="6228184" y="404639"/>
            <a:chExt cx="2304256" cy="1800250"/>
          </a:xfrm>
        </p:grpSpPr>
        <p:pic>
          <p:nvPicPr>
            <p:cNvPr id="11" name="Picture 10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40000"/>
            </a:blip>
            <a:srcRect/>
            <a:stretch>
              <a:fillRect/>
            </a:stretch>
          </p:blipFill>
          <p:spPr bwMode="auto">
            <a:xfrm>
              <a:off x="6228184" y="404664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8" name="Picture 7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30000"/>
            </a:blip>
            <a:srcRect/>
            <a:stretch>
              <a:fillRect/>
            </a:stretch>
          </p:blipFill>
          <p:spPr bwMode="auto">
            <a:xfrm>
              <a:off x="6438900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9" name="Picture 8" descr="MCBD07032_0000[1]"/>
            <p:cNvPicPr>
              <a:picLocks noChangeAspect="1" noChangeArrowheads="1"/>
            </p:cNvPicPr>
            <p:nvPr/>
          </p:nvPicPr>
          <p:blipFill>
            <a:blip r:embed="rId2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6654303" y="404639"/>
              <a:ext cx="1662113" cy="1800225"/>
            </a:xfrm>
            <a:prstGeom prst="rect">
              <a:avLst/>
            </a:prstGeom>
            <a:noFill/>
          </p:spPr>
        </p:pic>
        <p:pic>
          <p:nvPicPr>
            <p:cNvPr id="10" name="Picture 9" descr="MCBD07032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70327" y="404639"/>
              <a:ext cx="1662113" cy="1800225"/>
            </a:xfrm>
            <a:prstGeom prst="rect">
              <a:avLst/>
            </a:prstGeom>
            <a:noFill/>
          </p:spPr>
        </p:pic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-180528" y="3220392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</a:rPr>
              <a:t>Moran </a:t>
            </a:r>
            <a:r>
              <a:rPr lang="en-US" sz="2800" dirty="0" smtClean="0">
                <a:solidFill>
                  <a:schemeClr val="tx1"/>
                </a:solidFill>
              </a:rPr>
              <a:t>Feldman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391038" y="3151798"/>
            <a:ext cx="2429434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Roy Schwartz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22686" y="3151798"/>
            <a:ext cx="3077506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Joseph (Seffi) Naor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83568" y="6237312"/>
            <a:ext cx="799288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Technion – Israel Institute of Technology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7" name="Picture 2" descr="E:\Research\Papers\Submoduler\Non-Monotone + SAT\ICALP - Presentation\Figures\Technion2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289866"/>
            <a:ext cx="1224136" cy="1822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Recall the equality </a:t>
            </a:r>
            <a:r>
              <a:rPr lang="en-US" i="1" dirty="0" smtClean="0"/>
              <a:t>w</a:t>
            </a:r>
            <a:r>
              <a:rPr lang="en-US" i="1" baseline="-25000" dirty="0" smtClean="0"/>
              <a:t>e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r>
              <a:rPr lang="en-US" dirty="0" smtClean="0">
                <a:sym typeface="Symbol"/>
              </a:rPr>
              <a:t>We used the </a:t>
            </a:r>
            <a:r>
              <a:rPr lang="en-US" dirty="0" err="1" smtClean="0">
                <a:sym typeface="Symbol"/>
              </a:rPr>
              <a:t>monotonicity</a:t>
            </a:r>
            <a:r>
              <a:rPr lang="en-US" dirty="0" smtClean="0">
                <a:sym typeface="Symbol"/>
              </a:rPr>
              <a:t> of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to get: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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r>
              <a:rPr lang="en-US" dirty="0" smtClean="0">
                <a:sym typeface="Symbol"/>
              </a:rPr>
              <a:t>This is the most significant obstacle to extend the last algorithm to non-monotone functions.</a:t>
            </a:r>
          </a:p>
          <a:p>
            <a:r>
              <a:rPr lang="en-US" dirty="0" smtClean="0">
                <a:sym typeface="Symbol"/>
              </a:rPr>
              <a:t>Idea:</a:t>
            </a:r>
          </a:p>
          <a:p>
            <a:pPr lvl="1"/>
            <a:r>
              <a:rPr lang="en-US" dirty="0" smtClean="0">
                <a:sym typeface="Symbol"/>
              </a:rPr>
              <a:t>Currently the improvement in each step is proportional to: </a:t>
            </a:r>
          </a:p>
          <a:p>
            <a:pPr lvl="1" algn="ctr">
              <a:buNone/>
            </a:pPr>
            <a:r>
              <a:rPr lang="en-US" dirty="0" smtClean="0">
                <a:sym typeface="Symbol"/>
              </a:rPr>
              <a:t>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We want it to be proportional to</a:t>
            </a:r>
          </a:p>
          <a:p>
            <a:pPr lvl="1" algn="ctr">
              <a:buNone/>
            </a:pPr>
            <a:r>
              <a:rPr lang="en-US" dirty="0" smtClean="0">
                <a:sym typeface="Symbol"/>
              </a:rPr>
              <a:t>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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(1 –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This can be done by increasing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only </a:t>
            </a:r>
            <a:r>
              <a:rPr lang="en-US" dirty="0" smtClean="0">
                <a:sym typeface="Symbol"/>
              </a:rPr>
              <a:t>by                           </a:t>
            </a:r>
            <a:r>
              <a:rPr lang="el-GR" i="1" dirty="0" smtClean="0">
                <a:sym typeface="Symbol"/>
              </a:rPr>
              <a:t>δ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∙ (1 –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)), instead of by </a:t>
            </a:r>
            <a:r>
              <a:rPr lang="el-GR" i="1" dirty="0" smtClean="0">
                <a:sym typeface="Symbol"/>
              </a:rPr>
              <a:t>δ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9267" name="Picture 3" descr="C:\Documents and Settings\moranfe\Local Settings\Temporary Internet Files\Content.IE5\LSZ0W87I\MC900089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2442" y="332656"/>
            <a:ext cx="865982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Measured Continuous Greedy Algorithm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 Algorithm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δ</a:t>
            </a:r>
            <a:r>
              <a:rPr lang="en-US" dirty="0" smtClean="0"/>
              <a:t> &gt; 0 be a small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</a:t>
            </a:r>
            <a:r>
              <a:rPr lang="en-US" b="1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 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</a:t>
            </a:r>
            <a:r>
              <a:rPr lang="en-US" dirty="0" smtClean="0">
                <a:sym typeface="Symbol"/>
              </a:rPr>
              <a:t>[0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1]</a:t>
            </a:r>
            <a:r>
              <a:rPr lang="en-US" i="1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For every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i="1" baseline="-25000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l-GR" i="1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/>
              </a:rPr>
              <a:t>∙ (1 – </a:t>
            </a:r>
            <a:r>
              <a:rPr lang="en-US" b="1" i="1" dirty="0" smtClean="0">
                <a:sym typeface="Symbol"/>
              </a:rPr>
              <a:t>y</a:t>
            </a:r>
            <a:r>
              <a:rPr lang="en-US" b="1" i="1" baseline="-25000" dirty="0" smtClean="0">
                <a:sym typeface="Symbol"/>
              </a:rPr>
              <a:t>e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t</a:t>
            </a:r>
            <a:r>
              <a:rPr lang="en-US" b="1" dirty="0" smtClean="0">
                <a:sym typeface="Symbol"/>
              </a:rPr>
              <a:t>))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Remark</a:t>
            </a:r>
          </a:p>
          <a:p>
            <a:pPr marL="514350" indent="-514350"/>
            <a:r>
              <a:rPr lang="en-US" dirty="0" smtClean="0"/>
              <a:t>The algorithm never leaves the box [0, 1]</a:t>
            </a:r>
            <a:r>
              <a:rPr lang="en-US" i="1" baseline="30000" dirty="0" smtClean="0"/>
              <a:t>E</a:t>
            </a:r>
            <a:r>
              <a:rPr lang="en-US" dirty="0" smtClean="0"/>
              <a:t>, so it can be used with arbitrary values of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Measured Continuous Greedy Algorithm - Analysis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273050" indent="-273050"/>
            <a:r>
              <a:rPr lang="en-US" dirty="0" smtClean="0"/>
              <a:t>Assuming,</a:t>
            </a:r>
          </a:p>
          <a:p>
            <a:pPr marL="673100" lvl="1" indent="-273050"/>
            <a:r>
              <a:rPr lang="en-US" i="1" dirty="0" smtClean="0"/>
              <a:t>f</a:t>
            </a:r>
            <a:r>
              <a:rPr lang="en-US" dirty="0" smtClean="0"/>
              <a:t> is a non-negative </a:t>
            </a:r>
            <a:r>
              <a:rPr lang="en-US" dirty="0" err="1" smtClean="0"/>
              <a:t>submodular</a:t>
            </a:r>
            <a:r>
              <a:rPr lang="en-US" dirty="0" smtClean="0"/>
              <a:t> function.</a:t>
            </a:r>
          </a:p>
          <a:p>
            <a:pPr marL="673100" lvl="1" indent="-273050"/>
            <a:r>
              <a:rPr lang="en-US" i="1" dirty="0" smtClean="0"/>
              <a:t>P</a:t>
            </a:r>
            <a:r>
              <a:rPr lang="en-US" dirty="0" smtClean="0"/>
              <a:t> is a solvable down-</a:t>
            </a:r>
            <a:r>
              <a:rPr lang="en-US" dirty="0" err="1" smtClean="0"/>
              <a:t>montone</a:t>
            </a:r>
            <a:r>
              <a:rPr lang="en-US" dirty="0" smtClean="0"/>
              <a:t>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</a:p>
          <a:p>
            <a:pPr marL="273050" indent="-273050"/>
            <a:r>
              <a:rPr lang="en-US" dirty="0" smtClean="0"/>
              <a:t>The approximation ratio of the measured continuous greedy algorithm with </a:t>
            </a:r>
            <a:r>
              <a:rPr lang="en-US" i="1" dirty="0" smtClean="0"/>
              <a:t>T </a:t>
            </a:r>
            <a:r>
              <a:rPr lang="en-US" dirty="0" smtClean="0"/>
              <a:t>= 1</a:t>
            </a:r>
            <a:r>
              <a:rPr lang="en-US" i="1" dirty="0" smtClean="0"/>
              <a:t> </a:t>
            </a:r>
            <a:r>
              <a:rPr lang="en-US" dirty="0" smtClean="0"/>
              <a:t>is 1/</a:t>
            </a:r>
            <a:r>
              <a:rPr lang="en-US" i="1" dirty="0" smtClean="0"/>
              <a:t>e – 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-1</a:t>
            </a:r>
            <a:r>
              <a:rPr lang="en-US" dirty="0" smtClean="0"/>
              <a:t>).</a:t>
            </a:r>
          </a:p>
          <a:p>
            <a:pPr marL="273050" indent="-273050">
              <a:buNone/>
            </a:pPr>
            <a:endParaRPr lang="en-US" b="1" u="sng" dirty="0" smtClean="0"/>
          </a:p>
          <a:p>
            <a:pPr marL="273050" indent="-273050">
              <a:buNone/>
            </a:pPr>
            <a:r>
              <a:rPr lang="en-US" b="1" u="sng" dirty="0" smtClean="0"/>
              <a:t>Remarks</a:t>
            </a:r>
          </a:p>
          <a:p>
            <a:pPr marL="273050" indent="-273050"/>
            <a:r>
              <a:rPr lang="en-US" dirty="0" smtClean="0"/>
              <a:t>The </a:t>
            </a:r>
            <a:r>
              <a:rPr lang="en-US" dirty="0" smtClean="0"/>
              <a:t>solution is no longer a convex combination of </a:t>
            </a:r>
            <a:r>
              <a:rPr lang="en-US" i="1" dirty="0" smtClean="0"/>
              <a:t>P</a:t>
            </a:r>
            <a:r>
              <a:rPr lang="en-US" dirty="0" smtClean="0"/>
              <a:t> points.</a:t>
            </a:r>
          </a:p>
          <a:p>
            <a:pPr marL="273050" indent="-273050"/>
            <a:r>
              <a:rPr lang="en-US" dirty="0" smtClean="0"/>
              <a:t>For </a:t>
            </a:r>
            <a:r>
              <a:rPr lang="en-US" i="1" dirty="0" smtClean="0"/>
              <a:t>T </a:t>
            </a:r>
            <a:r>
              <a:rPr lang="en-US" dirty="0" smtClean="0">
                <a:sym typeface="Symbol"/>
              </a:rPr>
              <a:t> </a:t>
            </a:r>
            <a:r>
              <a:rPr lang="en-US" dirty="0" smtClean="0"/>
              <a:t>1, the output is in </a:t>
            </a:r>
            <a:r>
              <a:rPr lang="en-US" i="1" dirty="0" smtClean="0"/>
              <a:t>P </a:t>
            </a:r>
            <a:r>
              <a:rPr lang="en-US" dirty="0" smtClean="0"/>
              <a:t>since </a:t>
            </a:r>
            <a:r>
              <a:rPr lang="en-US" i="1" dirty="0" smtClean="0"/>
              <a:t>P</a:t>
            </a:r>
            <a:r>
              <a:rPr lang="en-US" dirty="0" smtClean="0"/>
              <a:t> is down-monotone.</a:t>
            </a: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529006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 Measured Continuous Greedy Algorithm – Analysis (cont.)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Lemma 2</a:t>
            </a:r>
          </a:p>
          <a:p>
            <a:pPr marL="0" indent="0">
              <a:buNone/>
            </a:pPr>
            <a:r>
              <a:rPr lang="en-US" dirty="0" smtClean="0"/>
              <a:t>The improvement is related to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, i.e., </a:t>
            </a:r>
            <a:r>
              <a:rPr lang="en-US" dirty="0" smtClean="0"/>
              <a:t>                      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l-GR" i="1" dirty="0" smtClean="0"/>
              <a:t>δ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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+ </a:t>
            </a:r>
            <a:r>
              <a:rPr lang="el-GR" i="1" dirty="0" smtClean="0"/>
              <a:t>δ</a:t>
            </a:r>
            <a:r>
              <a:rPr lang="en-US" i="1" dirty="0" smtClean="0"/>
              <a:t> </a:t>
            </a:r>
            <a:r>
              <a:rPr lang="en-US" dirty="0" smtClean="0"/>
              <a:t>∙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u="sng" dirty="0" smtClean="0">
                <a:sym typeface="Symbol"/>
              </a:rPr>
              <a:t>Proof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The insight removes the only place in the previous proof of this lemma that used the </a:t>
            </a:r>
            <a:r>
              <a:rPr lang="en-US" dirty="0" err="1" smtClean="0">
                <a:sym typeface="Symbol"/>
              </a:rPr>
              <a:t>monotonicity</a:t>
            </a:r>
            <a:r>
              <a:rPr lang="en-US" dirty="0" smtClean="0">
                <a:sym typeface="Symbol"/>
              </a:rPr>
              <a:t> of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u="sng" dirty="0" smtClean="0"/>
              <a:t>Lemma 1</a:t>
            </a:r>
          </a:p>
          <a:p>
            <a:pPr marL="0" indent="0">
              <a:buNone/>
            </a:pPr>
            <a:r>
              <a:rPr lang="en-US" dirty="0" smtClean="0"/>
              <a:t>There is a good direction, i.e.,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i="1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</a:t>
            </a:r>
            <a:r>
              <a:rPr lang="en-US" i="1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b="1" u="sng" dirty="0" smtClean="0">
                <a:sym typeface="Symbol"/>
              </a:rPr>
              <a:t>Proof Idea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Again, we show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itself is a good direction with at least that value.</a:t>
            </a: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529006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 for Monotone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non-monotone functions, the approximation ratio is maximized for </a:t>
            </a:r>
            <a:r>
              <a:rPr lang="en-US" i="1" dirty="0" smtClean="0"/>
              <a:t>T</a:t>
            </a:r>
            <a:r>
              <a:rPr lang="en-US" dirty="0" smtClean="0"/>
              <a:t> = 1.</a:t>
            </a:r>
          </a:p>
          <a:p>
            <a:r>
              <a:rPr lang="en-US" dirty="0"/>
              <a:t>For monotone </a:t>
            </a:r>
            <a:r>
              <a:rPr lang="en-US" i="1" dirty="0"/>
              <a:t>f</a:t>
            </a:r>
            <a:r>
              <a:rPr lang="en-US" dirty="0"/>
              <a:t>, we get the an approximation ratio of </a:t>
            </a:r>
            <a:r>
              <a:rPr lang="en-US" dirty="0" smtClean="0"/>
              <a:t>1-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/>
              <a:t>T</a:t>
            </a:r>
            <a:r>
              <a:rPr lang="en-US" dirty="0"/>
              <a:t> = 1, this is the </a:t>
            </a:r>
            <a:r>
              <a:rPr lang="en-US" dirty="0" smtClean="0"/>
              <a:t>same ratio of the previous algorithm.</a:t>
            </a:r>
            <a:endParaRPr lang="en-US" dirty="0"/>
          </a:p>
          <a:p>
            <a:pPr lvl="1"/>
            <a:r>
              <a:rPr lang="en-US" dirty="0" smtClean="0"/>
              <a:t>The approximation ratio improves </a:t>
            </a:r>
            <a:r>
              <a:rPr lang="en-US" dirty="0" smtClean="0"/>
              <a:t>as </a:t>
            </a:r>
            <a:r>
              <a:rPr lang="en-US" i="1" dirty="0" smtClean="0"/>
              <a:t>T</a:t>
            </a:r>
            <a:r>
              <a:rPr lang="en-US" dirty="0" smtClean="0"/>
              <a:t> increases.</a:t>
            </a:r>
          </a:p>
          <a:p>
            <a:r>
              <a:rPr lang="en-US" dirty="0" smtClean="0"/>
              <a:t>In general, </a:t>
            </a:r>
            <a:r>
              <a:rPr lang="en-US" i="1" dirty="0" smtClean="0"/>
              <a:t>T</a:t>
            </a:r>
            <a:r>
              <a:rPr lang="en-US" dirty="0" smtClean="0"/>
              <a:t> &gt; 1 might cause the algorithm to produce solutions outside the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for some </a:t>
            </a:r>
            <a:r>
              <a:rPr lang="en-US" dirty="0" err="1" smtClean="0"/>
              <a:t>polytopes</a:t>
            </a:r>
            <a:r>
              <a:rPr lang="en-US" dirty="0" smtClean="0"/>
              <a:t>, somewhat larger values of </a:t>
            </a:r>
            <a:r>
              <a:rPr lang="en-US" i="1" dirty="0" smtClean="0"/>
              <a:t>T</a:t>
            </a:r>
            <a:r>
              <a:rPr lang="en-US" dirty="0" smtClean="0"/>
              <a:t> can be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380312" y="547092"/>
            <a:ext cx="1368152" cy="649660"/>
            <a:chOff x="6299398" y="1988840"/>
            <a:chExt cx="2161034" cy="1225724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687330" y="2600908"/>
              <a:ext cx="1224930" cy="794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300192" y="3212976"/>
              <a:ext cx="2160240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25"/>
            <p:cNvGrpSpPr/>
            <p:nvPr/>
          </p:nvGrpSpPr>
          <p:grpSpPr>
            <a:xfrm>
              <a:off x="6300192" y="2276872"/>
              <a:ext cx="1944216" cy="936104"/>
              <a:chOff x="6012160" y="2636912"/>
              <a:chExt cx="1944216" cy="93610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6012160" y="3068960"/>
                <a:ext cx="576064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6588224" y="2780928"/>
                <a:ext cx="648072" cy="28803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7236296" y="2636912"/>
                <a:ext cx="720080" cy="14401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3E5-7317-4B59-8627-859E0C1F23C7}" type="slidenum">
              <a:rPr lang="he-IL"/>
              <a:pPr/>
              <a:t>15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Submodular</a:t>
            </a:r>
            <a:r>
              <a:rPr lang="en-US" dirty="0" smtClean="0"/>
              <a:t> Welfare Problem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Instance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set </a:t>
            </a:r>
            <a:r>
              <a:rPr lang="en-US" sz="2400" i="1" dirty="0"/>
              <a:t>P</a:t>
            </a:r>
            <a:r>
              <a:rPr lang="en-US" sz="2400" dirty="0"/>
              <a:t> of </a:t>
            </a:r>
            <a:r>
              <a:rPr lang="en-US" sz="2400" i="1" dirty="0"/>
              <a:t>n</a:t>
            </a:r>
            <a:r>
              <a:rPr lang="en-US" sz="2400" dirty="0"/>
              <a:t> players </a:t>
            </a:r>
            <a:r>
              <a:rPr lang="en-US" sz="2400" dirty="0" smtClean="0"/>
              <a:t>, and a </a:t>
            </a:r>
            <a:r>
              <a:rPr lang="en-US" sz="2400" dirty="0"/>
              <a:t>set </a:t>
            </a:r>
            <a:r>
              <a:rPr lang="en-US" sz="2400" i="1" dirty="0"/>
              <a:t>Q</a:t>
            </a:r>
            <a:r>
              <a:rPr lang="en-US" sz="2400" dirty="0"/>
              <a:t> of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smtClean="0"/>
              <a:t>items.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Normalized monotone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utility function                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j</a:t>
            </a:r>
            <a:r>
              <a:rPr lang="en-US" sz="2400" dirty="0"/>
              <a:t>: 2</a:t>
            </a:r>
            <a:r>
              <a:rPr lang="en-US" sz="2400" i="1" baseline="30000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ym typeface="Symbol" pitchFamily="18" charset="2"/>
              </a:rPr>
              <a:t></a:t>
            </a:r>
            <a:r>
              <a:rPr lang="en-US" sz="2400" baseline="30000" dirty="0">
                <a:sym typeface="Symbol" pitchFamily="18" charset="2"/>
              </a:rPr>
              <a:t>+</a:t>
            </a:r>
            <a:r>
              <a:rPr lang="en-US" sz="2400" dirty="0"/>
              <a:t> for each player.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Objective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Let 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j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 </a:t>
            </a:r>
            <a:r>
              <a:rPr lang="en-US" sz="2400" i="1" dirty="0">
                <a:sym typeface="Symbol" pitchFamily="18" charset="2"/>
              </a:rPr>
              <a:t>Q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denote the set of items the </a:t>
            </a:r>
            <a:r>
              <a:rPr lang="en-US" sz="2400" i="1" dirty="0" err="1"/>
              <a:t>j</a:t>
            </a:r>
            <a:r>
              <a:rPr lang="en-US" sz="2400" i="1" baseline="30000" dirty="0" err="1"/>
              <a:t>th</a:t>
            </a:r>
            <a:r>
              <a:rPr lang="en-US" sz="2400" dirty="0"/>
              <a:t> player gets.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utility of the </a:t>
            </a:r>
            <a:r>
              <a:rPr lang="en-US" sz="2400" i="1" dirty="0" err="1"/>
              <a:t>j</a:t>
            </a:r>
            <a:r>
              <a:rPr lang="en-US" sz="2400" i="1" baseline="30000" dirty="0" err="1"/>
              <a:t>th</a:t>
            </a:r>
            <a:r>
              <a:rPr lang="en-US" sz="2400" dirty="0"/>
              <a:t> player is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j</a:t>
            </a:r>
            <a:r>
              <a:rPr lang="en-US" sz="2400" dirty="0"/>
              <a:t>(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j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Distribute the items among the players, maximizing the sum of utilities</a:t>
            </a:r>
            <a:r>
              <a:rPr lang="en-US" sz="2400" dirty="0" smtClean="0"/>
              <a:t>.</a:t>
            </a:r>
            <a:endParaRPr lang="en-US" sz="2400" b="1" u="sng" dirty="0"/>
          </a:p>
          <a:p>
            <a:pPr>
              <a:lnSpc>
                <a:spcPct val="90000"/>
              </a:lnSpc>
            </a:pPr>
            <a:endParaRPr lang="en-US" sz="2400" i="1" dirty="0" smtClean="0"/>
          </a:p>
          <a:p>
            <a:pPr>
              <a:lnSpc>
                <a:spcPct val="90000"/>
              </a:lnSpc>
              <a:buNone/>
            </a:pPr>
            <a:r>
              <a:rPr lang="en-US" sz="2400" b="1" u="sng" dirty="0" smtClean="0"/>
              <a:t>Approximation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Can be represented as a problem of the previous form.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Symbol"/>
              </a:rPr>
              <a:t>The algorithm can be executed till time -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∙ </a:t>
            </a:r>
            <a:r>
              <a:rPr lang="en-US" sz="2400" dirty="0" err="1" smtClean="0">
                <a:sym typeface="Symbol"/>
              </a:rPr>
              <a:t>ln</a:t>
            </a:r>
            <a:r>
              <a:rPr lang="en-US" sz="2400" dirty="0" smtClean="0">
                <a:sym typeface="Symbol"/>
              </a:rPr>
              <a:t> (1 – 1/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ym typeface="Symbol"/>
              </a:rPr>
              <a:t>The expected value of the solution is at least: 1 – (1 – 1/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i="1" baseline="30000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6388" name="Picture 4" descr="auction-hamm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1340768"/>
            <a:ext cx="1624012" cy="12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09716"/>
          </a:xfrm>
        </p:spPr>
        <p:txBody>
          <a:bodyPr>
            <a:normAutofit/>
          </a:bodyPr>
          <a:lstStyle/>
          <a:p>
            <a:r>
              <a:rPr lang="en-US" dirty="0" smtClean="0"/>
              <a:t>The measured </a:t>
            </a:r>
            <a:r>
              <a:rPr lang="en-US" dirty="0" smtClean="0"/>
              <a:t>continuous </a:t>
            </a:r>
            <a:r>
              <a:rPr lang="en-US" dirty="0" smtClean="0"/>
              <a:t>greedy algorithm provides tight approximation for monotone functions [</a:t>
            </a:r>
            <a:r>
              <a:rPr lang="en-US" dirty="0" err="1" smtClean="0"/>
              <a:t>Vondrak</a:t>
            </a:r>
            <a:r>
              <a:rPr lang="en-US" dirty="0" smtClean="0"/>
              <a:t> 06].</a:t>
            </a:r>
          </a:p>
          <a:p>
            <a:r>
              <a:rPr lang="en-US" dirty="0" smtClean="0"/>
              <a:t>Is this also the case for non-monotone functions?</a:t>
            </a:r>
          </a:p>
          <a:p>
            <a:r>
              <a:rPr lang="en-US" dirty="0" smtClean="0"/>
              <a:t>The current approximation ratio of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is a natural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8722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Given a ground set </a:t>
            </a:r>
            <a:r>
              <a:rPr lang="en-US" i="1" dirty="0" smtClean="0"/>
              <a:t>E</a:t>
            </a:r>
            <a:r>
              <a:rPr lang="en-US" dirty="0" smtClean="0"/>
              <a:t>, 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Symbol"/>
              </a:rPr>
              <a:t></a:t>
            </a:r>
            <a:r>
              <a:rPr lang="en-US" dirty="0" smtClean="0">
                <a:sym typeface="Wingdings" pitchFamily="2" charset="2"/>
              </a:rPr>
              <a:t> assigns a number to every subset of the ground set.</a:t>
            </a:r>
          </a:p>
          <a:p>
            <a:pPr marL="0" indent="0">
              <a:buNone/>
            </a:pPr>
            <a:endParaRPr lang="en-US" sz="2400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b="1" u="sng" dirty="0" smtClean="0">
                <a:sym typeface="Symbol"/>
              </a:rPr>
              <a:t>Properties</a:t>
            </a: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04664"/>
            <a:ext cx="1008112" cy="972513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3231428"/>
          <a:ext cx="7560840" cy="329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256584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Property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Definition</a:t>
                      </a:r>
                      <a:endParaRPr lang="en-US" sz="2800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Normalization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f</a:t>
                      </a:r>
                      <a:r>
                        <a:rPr lang="en-US" sz="2800" dirty="0" smtClean="0"/>
                        <a:t>(</a:t>
                      </a:r>
                      <a:r>
                        <a:rPr lang="en-US" sz="2800" dirty="0" smtClean="0">
                          <a:sym typeface="Symbol"/>
                        </a:rPr>
                        <a:t></a:t>
                      </a:r>
                      <a:r>
                        <a:rPr lang="en-US" sz="2800" dirty="0" smtClean="0"/>
                        <a:t>) = 0</a:t>
                      </a:r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Monotonicity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For every two sets </a:t>
                      </a:r>
                      <a:r>
                        <a:rPr lang="en-US" sz="2800" i="1" dirty="0" smtClean="0"/>
                        <a:t>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Symbol"/>
                        </a:rPr>
                        <a:t>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  </a:t>
                      </a:r>
                      <a:r>
                        <a:rPr lang="en-US" sz="2800" i="1" dirty="0" smtClean="0">
                          <a:sym typeface="Symbol"/>
                        </a:rPr>
                        <a:t>E</a:t>
                      </a:r>
                      <a:r>
                        <a:rPr lang="en-US" sz="2800" i="0" dirty="0" smtClean="0">
                          <a:sym typeface="Symbol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) 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Submodularity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 all sets </a:t>
                      </a:r>
                      <a:r>
                        <a:rPr lang="en-US" sz="2800" i="1" dirty="0" smtClean="0"/>
                        <a:t>A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dirty="0" smtClean="0">
                          <a:sym typeface="Symbol"/>
                        </a:rPr>
                        <a:t>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  </a:t>
                      </a:r>
                      <a:r>
                        <a:rPr lang="en-US" sz="2800" i="1" dirty="0" smtClean="0">
                          <a:sym typeface="Symbol"/>
                        </a:rPr>
                        <a:t>E</a:t>
                      </a:r>
                      <a:r>
                        <a:rPr lang="en-US" sz="2800" i="0" dirty="0" smtClean="0">
                          <a:sym typeface="Symbol"/>
                        </a:rPr>
                        <a:t>:</a:t>
                      </a:r>
                      <a:endParaRPr lang="en-US" sz="2800" i="0" baseline="0" dirty="0" smtClean="0">
                        <a:sym typeface="Symbol"/>
                      </a:endParaRPr>
                    </a:p>
                    <a:p>
                      <a:pPr algn="ctr"/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) +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 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 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 + </a:t>
                      </a:r>
                      <a:r>
                        <a:rPr lang="en-US" sz="2800" i="1" dirty="0" smtClean="0">
                          <a:sym typeface="Symbol"/>
                        </a:rPr>
                        <a:t>f</a:t>
                      </a:r>
                      <a:r>
                        <a:rPr lang="en-US" sz="2800" dirty="0" smtClean="0">
                          <a:sym typeface="Symbol"/>
                        </a:rPr>
                        <a:t>(</a:t>
                      </a:r>
                      <a:r>
                        <a:rPr lang="en-US" sz="2800" i="1" dirty="0" smtClean="0">
                          <a:sym typeface="Symbol"/>
                        </a:rPr>
                        <a:t>A</a:t>
                      </a:r>
                      <a:r>
                        <a:rPr lang="en-US" sz="2800" dirty="0" smtClean="0">
                          <a:sym typeface="Symbol"/>
                        </a:rPr>
                        <a:t>  </a:t>
                      </a:r>
                      <a:r>
                        <a:rPr lang="en-US" sz="2800" i="1" dirty="0" smtClean="0">
                          <a:sym typeface="Symbol"/>
                        </a:rPr>
                        <a:t>B</a:t>
                      </a:r>
                      <a:r>
                        <a:rPr lang="en-US" sz="2800" dirty="0" smtClean="0">
                          <a:sym typeface="Symbol"/>
                        </a:rPr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Improtance</a:t>
            </a:r>
            <a:r>
              <a:rPr lang="en-US" dirty="0" smtClean="0"/>
              <a:t> of </a:t>
            </a:r>
            <a:r>
              <a:rPr lang="en-US" dirty="0" err="1" smtClean="0"/>
              <a:t>Submodularity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33123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Alternative (more intuitive) Definition</a:t>
            </a:r>
          </a:p>
          <a:p>
            <a:r>
              <a:rPr lang="en-US" dirty="0" smtClean="0"/>
              <a:t>A function </a:t>
            </a:r>
            <a:r>
              <a:rPr lang="en-US" i="1" dirty="0" smtClean="0"/>
              <a:t>f</a:t>
            </a:r>
            <a:r>
              <a:rPr lang="en-US" dirty="0" smtClean="0"/>
              <a:t> is </a:t>
            </a:r>
            <a:r>
              <a:rPr lang="en-US" dirty="0" err="1" smtClean="0"/>
              <a:t>submodular</a:t>
            </a:r>
            <a:r>
              <a:rPr lang="en-US" dirty="0" smtClean="0"/>
              <a:t> if for sets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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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:</a:t>
            </a:r>
          </a:p>
          <a:p>
            <a:pPr algn="ctr">
              <a:buNone/>
            </a:pP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A </a:t>
            </a:r>
            <a:r>
              <a:rPr lang="en-US" dirty="0" smtClean="0">
                <a:sym typeface="Symbol"/>
              </a:rPr>
              <a:t></a:t>
            </a:r>
            <a:r>
              <a:rPr lang="en-US" i="1" dirty="0" smtClean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) -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>
                <a:sym typeface="Symbol"/>
              </a:rPr>
              <a:t> </a:t>
            </a:r>
            <a:r>
              <a:rPr lang="en-US" i="1" dirty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-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>
                <a:sym typeface="Symbol"/>
              </a:rPr>
              <a:t>).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“economy of scale” feeling of this definition made </a:t>
            </a:r>
            <a:r>
              <a:rPr lang="en-US" dirty="0" err="1" smtClean="0">
                <a:sym typeface="Symbol"/>
              </a:rPr>
              <a:t>submodular</a:t>
            </a:r>
            <a:r>
              <a:rPr lang="en-US" dirty="0" smtClean="0">
                <a:sym typeface="Symbol"/>
              </a:rPr>
              <a:t> functions common in economics and game theory.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err="1" smtClean="0"/>
              <a:t>Submodular</a:t>
            </a:r>
            <a:r>
              <a:rPr lang="en-US" b="1" u="sng" dirty="0" smtClean="0"/>
              <a:t> Function in </a:t>
            </a:r>
            <a:r>
              <a:rPr lang="en-US" b="1" u="sng" dirty="0" err="1" smtClean="0"/>
              <a:t>Combinatorics</a:t>
            </a:r>
            <a:endParaRPr lang="en-US" b="1" u="sng" dirty="0" smtClean="0"/>
          </a:p>
          <a:p>
            <a:pPr marL="363538" indent="-363538"/>
            <a:r>
              <a:rPr lang="en-US" dirty="0" err="1" smtClean="0"/>
              <a:t>Submodular</a:t>
            </a:r>
            <a:r>
              <a:rPr lang="en-US" dirty="0" smtClean="0"/>
              <a:t> functions appear frequently in combinatorial settings.</a:t>
            </a:r>
          </a:p>
          <a:p>
            <a:pPr marL="363538" indent="-363538"/>
            <a:r>
              <a:rPr lang="en-US" dirty="0" smtClean="0"/>
              <a:t>Here are two simple 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4430608"/>
          <a:ext cx="80648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Ground Set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Submodular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Nodes</a:t>
                      </a:r>
                      <a:r>
                        <a:rPr lang="en-US" sz="2200" baseline="0" dirty="0" smtClean="0"/>
                        <a:t> of a graph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number</a:t>
                      </a:r>
                      <a:r>
                        <a:rPr lang="en-US" sz="2200" baseline="0" dirty="0" smtClean="0"/>
                        <a:t> of edges leaving a set of nodes.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Collection of sets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</a:t>
                      </a:r>
                      <a:r>
                        <a:rPr lang="en-US" sz="2200" baseline="0" dirty="0" smtClean="0"/>
                        <a:t> number of elements in the union of a sub-collection.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Polytope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abuse notation and identify a set </a:t>
            </a:r>
            <a:r>
              <a:rPr lang="en-US" i="1" dirty="0" smtClean="0"/>
              <a:t>S</a:t>
            </a:r>
            <a:r>
              <a:rPr lang="en-US" dirty="0" smtClean="0"/>
              <a:t> with its characteristic vector in [0, 1]</a:t>
            </a:r>
            <a:r>
              <a:rPr lang="en-US" i="1" baseline="30000" dirty="0" smtClean="0"/>
              <a:t>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68044" y="4364311"/>
          <a:ext cx="24003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4" name="Equation" r:id="rId3" imgW="1307880" imgH="431640" progId="Equation.3">
                  <p:embed/>
                </p:oleObj>
              </mc:Choice>
              <mc:Fallback>
                <p:oleObj name="Equation" r:id="rId3" imgW="13078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044" y="4364311"/>
                        <a:ext cx="24003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899096" y="3717032"/>
          <a:ext cx="3240856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5" name="Equation" r:id="rId5" imgW="1612800" imgH="888840" progId="Equation.3">
                  <p:embed/>
                </p:oleObj>
              </mc:Choice>
              <mc:Fallback>
                <p:oleObj name="Equation" r:id="rId5" imgW="161280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096" y="3717032"/>
                        <a:ext cx="3240856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636913"/>
            <a:ext cx="3528392" cy="1080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Using this notation, we can define IP like problems: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39952" y="2636913"/>
            <a:ext cx="468052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More generally, maximizing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submodular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function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subject to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polytope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constraint is the problem:</a:t>
            </a: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32656"/>
            <a:ext cx="1584176" cy="1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39552" y="5258524"/>
            <a:ext cx="82089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/>
              <a:t>Difficulty:</a:t>
            </a:r>
          </a:p>
          <a:p>
            <a:pPr marL="627063" lvl="1" indent="-354013">
              <a:lnSpc>
                <a:spcPct val="90000"/>
              </a:lnSpc>
              <a:buFont typeface="Wingdings" pitchFamily="2" charset="2"/>
              <a:buChar char="§"/>
              <a:tabLst>
                <a:tab pos="531813" algn="l"/>
              </a:tabLst>
            </a:pPr>
            <a:r>
              <a:rPr lang="en-US" sz="3000" dirty="0" smtClean="0"/>
              <a:t>Generalizes “integer programming”.</a:t>
            </a:r>
          </a:p>
          <a:p>
            <a:pPr marL="627063" lvl="1" indent="-354013">
              <a:lnSpc>
                <a:spcPct val="90000"/>
              </a:lnSpc>
              <a:buFont typeface="Wingdings" pitchFamily="2" charset="2"/>
              <a:buChar char="§"/>
              <a:tabLst>
                <a:tab pos="531813" algn="l"/>
              </a:tabLst>
            </a:pPr>
            <a:r>
              <a:rPr lang="en-US" sz="3000" dirty="0" smtClean="0"/>
              <a:t>Unlikely to have a reasonable approximation.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21168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Replace the constraint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{0,1}</a:t>
            </a:r>
            <a:r>
              <a:rPr lang="en-US" i="1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with x  [0,1]</a:t>
            </a:r>
            <a:r>
              <a:rPr lang="en-US" i="1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Use the </a:t>
            </a:r>
            <a:r>
              <a:rPr lang="en-US" dirty="0" err="1" smtClean="0">
                <a:sym typeface="Symbol"/>
              </a:rPr>
              <a:t>multilinear</a:t>
            </a:r>
            <a:r>
              <a:rPr lang="en-US" dirty="0" smtClean="0">
                <a:sym typeface="Symbol"/>
              </a:rPr>
              <a:t> extension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(a.k.a. extension by expectation) [</a:t>
            </a:r>
            <a:r>
              <a:rPr lang="en-US" dirty="0" err="1" smtClean="0">
                <a:sym typeface="Symbol"/>
              </a:rPr>
              <a:t>Calinescu</a:t>
            </a:r>
            <a:r>
              <a:rPr lang="en-US" dirty="0" smtClean="0">
                <a:sym typeface="Symbol"/>
              </a:rPr>
              <a:t> et al. 07] as objective.</a:t>
            </a:r>
          </a:p>
          <a:p>
            <a:pPr lvl="1"/>
            <a:r>
              <a:rPr lang="en-US" dirty="0" smtClean="0"/>
              <a:t>Given a vector </a:t>
            </a:r>
            <a:r>
              <a:rPr lang="en-US" i="1" dirty="0" smtClean="0"/>
              <a:t>x</a:t>
            </a:r>
            <a:r>
              <a:rPr lang="en-US" dirty="0" smtClean="0"/>
              <a:t>, let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denote a random set containing every element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with probability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independently.</a:t>
            </a:r>
          </a:p>
          <a:p>
            <a:pPr lvl="1"/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E[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))].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8001" name="Picture 1" descr="C:\Documents and Settings\moranfe\Local Settings\Temporary Internet Files\Content.IE5\A530W8KT\MC90023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54347"/>
            <a:ext cx="1763511" cy="1518469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01008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Problem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Approximating the relaxed program.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1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polytopes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fractional solution can be rounded without losing too much in the objective.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Matroid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Polytopes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no loss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Calinescu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et al. 07].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Constant number of knapsacks – (1 –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loss 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Kulik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et al. 09].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Unsplittable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flow in trees – O(1) loss 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Chekuri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 11].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Continuous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 Algorithm [</a:t>
            </a:r>
            <a:r>
              <a:rPr lang="en-US" b="1" u="sng" dirty="0" err="1" smtClean="0"/>
              <a:t>Vondrak</a:t>
            </a:r>
            <a:r>
              <a:rPr lang="en-US" b="1" u="sng" dirty="0" smtClean="0"/>
              <a:t> 08]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δ</a:t>
            </a:r>
            <a:r>
              <a:rPr lang="en-US" dirty="0" smtClean="0"/>
              <a:t> &gt; 0 be a small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1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 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</a:t>
            </a:r>
            <a:r>
              <a:rPr lang="en-US" dirty="0" smtClean="0">
                <a:sym typeface="Symbol"/>
              </a:rPr>
              <a:t>[0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1]</a:t>
            </a:r>
            <a:r>
              <a:rPr lang="en-US" i="1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l-GR" i="1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i="1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Remark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w</a:t>
            </a:r>
            <a:r>
              <a:rPr lang="en-US" i="1" baseline="-25000" dirty="0" smtClean="0"/>
              <a:t>e</a:t>
            </a:r>
            <a:r>
              <a:rPr lang="en-US" dirty="0" smtClean="0"/>
              <a:t> cannot be evaluated directly, it can be approximated arbitrarily well via sampling.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054-0FD1-40E2-8054-37339F5D5FAF}" type="slidenum">
              <a:rPr lang="he-IL"/>
              <a:pPr/>
              <a:t>7</a:t>
            </a:fld>
            <a:endParaRPr 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 flipV="1">
            <a:off x="4643438" y="2133600"/>
            <a:ext cx="1441450" cy="16557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 flipV="1">
            <a:off x="3779838" y="2852738"/>
            <a:ext cx="1296987" cy="15128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 flipV="1">
            <a:off x="4138613" y="3429000"/>
            <a:ext cx="1728787" cy="5048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V="1">
            <a:off x="3779838" y="2492375"/>
            <a:ext cx="0" cy="24495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Continuous Greedy Algorithm - Demonstration</a:t>
            </a:r>
            <a:endParaRPr lang="en-US" sz="2800" dirty="0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67544" y="5300663"/>
            <a:ext cx="8291512" cy="13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4013" indent="-354013" algn="l" rtl="0">
              <a:lnSpc>
                <a:spcPct val="80000"/>
              </a:lnSpc>
              <a:spcBef>
                <a:spcPct val="20000"/>
              </a:spcBef>
            </a:pPr>
            <a:r>
              <a:rPr lang="en-US" sz="2400" b="1" u="sng" dirty="0" smtClean="0">
                <a:sym typeface="Symbol" pitchFamily="18" charset="2"/>
              </a:rPr>
              <a:t>Observations</a:t>
            </a:r>
            <a:endParaRPr lang="en-US" sz="2400" b="1" u="sng" dirty="0">
              <a:sym typeface="Symbol" pitchFamily="18" charset="2"/>
            </a:endParaRPr>
          </a:p>
          <a:p>
            <a:pPr marL="354013" indent="-354013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The algorithm is somewhat like gradient descending.</a:t>
            </a:r>
            <a:endParaRPr lang="en-US" sz="2400" dirty="0">
              <a:sym typeface="Symbol" pitchFamily="18" charset="2"/>
            </a:endParaRPr>
          </a:p>
          <a:p>
            <a:pPr marL="354013" indent="-354013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The algorithm moves only in positive directions because the extension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 is guaranteed to be concave in such directions.</a:t>
            </a:r>
            <a:endParaRPr lang="el-GR" sz="2400" dirty="0">
              <a:sym typeface="Symbol" pitchFamily="18" charset="2"/>
            </a:endParaRP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708400" y="4868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2771775" y="1484313"/>
            <a:ext cx="3887788" cy="37449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201988" y="474503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(0)</a:t>
            </a:r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3779838" y="436562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3708400" y="4292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2843213" y="4149725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(0.01)</a:t>
            </a:r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 flipV="1">
            <a:off x="3779838" y="3933825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7" name="Oval 23"/>
          <p:cNvSpPr>
            <a:spLocks noChangeArrowheads="1"/>
          </p:cNvSpPr>
          <p:nvPr/>
        </p:nvSpPr>
        <p:spPr bwMode="auto">
          <a:xfrm>
            <a:off x="4068763" y="38608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035425" y="3933825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(0.02)</a:t>
            </a:r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 flipV="1">
            <a:off x="4138613" y="3789363"/>
            <a:ext cx="504825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4" name="Oval 30"/>
          <p:cNvSpPr>
            <a:spLocks noChangeArrowheads="1"/>
          </p:cNvSpPr>
          <p:nvPr/>
        </p:nvSpPr>
        <p:spPr bwMode="auto">
          <a:xfrm>
            <a:off x="4570413" y="37163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4652963" y="366236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(0.03)</a:t>
            </a:r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 flipV="1">
            <a:off x="4643438" y="3213100"/>
            <a:ext cx="504825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1" name="Oval 37"/>
          <p:cNvSpPr>
            <a:spLocks noChangeArrowheads="1"/>
          </p:cNvSpPr>
          <p:nvPr/>
        </p:nvSpPr>
        <p:spPr bwMode="auto">
          <a:xfrm>
            <a:off x="5075238" y="31416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5189538" y="29972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(0.04)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563888" y="2060848"/>
          <a:ext cx="432048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0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060848"/>
                        <a:ext cx="432048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4897438" y="2384425"/>
          <a:ext cx="5032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1" name="Equation" r:id="rId5" imgW="177480" imgH="215640" progId="Equation.3">
                  <p:embed/>
                </p:oleObj>
              </mc:Choice>
              <mc:Fallback>
                <p:oleObj name="Equation" r:id="rId5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2384425"/>
                        <a:ext cx="5032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5813425" y="3125788"/>
          <a:ext cx="4683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2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3125788"/>
                        <a:ext cx="4683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6030913" y="1716088"/>
          <a:ext cx="504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3" name="Equation" r:id="rId9" imgW="177480" imgH="215640" progId="Equation.3">
                  <p:embed/>
                </p:oleObj>
              </mc:Choice>
              <mc:Fallback>
                <p:oleObj name="Equation" r:id="rId9" imgW="177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1716088"/>
                        <a:ext cx="5048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6" grpId="0" animBg="1"/>
      <p:bldP spid="129041" grpId="0" animBg="1"/>
      <p:bldP spid="129050" grpId="0" animBg="1"/>
      <p:bldP spid="129033" grpId="0" animBg="1"/>
      <p:bldP spid="129030" grpId="0" animBg="1"/>
      <p:bldP spid="129032" grpId="0"/>
      <p:bldP spid="129037" grpId="0" animBg="1"/>
      <p:bldP spid="129038" grpId="0" animBg="1"/>
      <p:bldP spid="129039" grpId="0"/>
      <p:bldP spid="129040" grpId="0" animBg="1"/>
      <p:bldP spid="129047" grpId="0" animBg="1"/>
      <p:bldP spid="129048" grpId="0"/>
      <p:bldP spid="129049" grpId="0" animBg="1"/>
      <p:bldP spid="129054" grpId="0" animBg="1"/>
      <p:bldP spid="129055" grpId="0"/>
      <p:bldP spid="129060" grpId="0" animBg="1"/>
      <p:bldP spid="129061" grpId="0" animBg="1"/>
      <p:bldP spid="1290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Continuous Greedy Algorithm -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273050" indent="-273050"/>
            <a:r>
              <a:rPr lang="en-US" dirty="0" smtClean="0"/>
              <a:t>Assuming,</a:t>
            </a:r>
          </a:p>
          <a:p>
            <a:pPr marL="673100" lvl="1" indent="-273050"/>
            <a:r>
              <a:rPr lang="en-US" i="1" dirty="0" smtClean="0"/>
              <a:t>f</a:t>
            </a:r>
            <a:r>
              <a:rPr lang="en-US" dirty="0" smtClean="0"/>
              <a:t> is a normalized monotone </a:t>
            </a:r>
            <a:r>
              <a:rPr lang="en-US" dirty="0" err="1" smtClean="0"/>
              <a:t>submodular</a:t>
            </a:r>
            <a:r>
              <a:rPr lang="en-US" dirty="0" smtClean="0"/>
              <a:t> function.</a:t>
            </a:r>
          </a:p>
          <a:p>
            <a:pPr marL="673100" lvl="1" indent="-273050"/>
            <a:r>
              <a:rPr lang="en-US" i="1" dirty="0" smtClean="0"/>
              <a:t>P</a:t>
            </a:r>
            <a:r>
              <a:rPr lang="en-US" dirty="0" smtClean="0"/>
              <a:t> is a solvable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</a:p>
          <a:p>
            <a:pPr marL="273050" indent="-273050"/>
            <a:r>
              <a:rPr lang="en-US" dirty="0" smtClean="0"/>
              <a:t>The continuous greedy algorithm gives 1 – 1/</a:t>
            </a:r>
            <a:r>
              <a:rPr lang="en-US" i="1" dirty="0" smtClean="0"/>
              <a:t>e – 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approximation.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dirty="0" smtClean="0"/>
              <a:t>There are two important </a:t>
            </a:r>
            <a:r>
              <a:rPr lang="en-US" dirty="0" err="1" smtClean="0"/>
              <a:t>lemmata</a:t>
            </a:r>
            <a:r>
              <a:rPr lang="en-US" dirty="0" smtClean="0"/>
              <a:t> in the proof of the theorem.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Lemma 1</a:t>
            </a:r>
          </a:p>
          <a:p>
            <a:pPr marL="0" indent="0">
              <a:buNone/>
            </a:pPr>
            <a:r>
              <a:rPr lang="en-US" dirty="0" smtClean="0"/>
              <a:t>There is a good direction, i.e.,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</a:t>
            </a:r>
            <a:r>
              <a:rPr lang="en-US" i="1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b="1" u="sng" dirty="0" smtClean="0">
                <a:sym typeface="Symbol"/>
              </a:rPr>
              <a:t>Proof Idea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OPT itself is a feasible direction, and its value is at least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Continuous Greedy Algorithm – Analysis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924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Lemma 2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The improvement is related to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, i.e</a:t>
            </a:r>
            <a:r>
              <a:rPr lang="en-US" dirty="0" smtClean="0"/>
              <a:t>.,</a:t>
            </a:r>
          </a:p>
          <a:p>
            <a:pPr marL="0" indent="0" algn="ctr"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l-GR" i="1" dirty="0" smtClean="0"/>
              <a:t>δ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+ </a:t>
            </a:r>
            <a:r>
              <a:rPr lang="el-GR" i="1" dirty="0" smtClean="0"/>
              <a:t>δ</a:t>
            </a:r>
            <a:r>
              <a:rPr lang="en-US" i="1" dirty="0" smtClean="0"/>
              <a:t> </a:t>
            </a:r>
            <a:r>
              <a:rPr lang="en-US" dirty="0" smtClean="0"/>
              <a:t>∙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u="sng" dirty="0" smtClean="0"/>
              <a:t>Proof</a:t>
            </a:r>
          </a:p>
          <a:p>
            <a:r>
              <a:rPr lang="en-US" dirty="0" smtClean="0"/>
              <a:t>Since </a:t>
            </a:r>
            <a:r>
              <a:rPr lang="el-GR" i="1" dirty="0" smtClean="0"/>
              <a:t>δ</a:t>
            </a:r>
            <a:r>
              <a:rPr lang="en-US" dirty="0" smtClean="0"/>
              <a:t> is small,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+ </a:t>
            </a:r>
            <a:r>
              <a:rPr lang="el-GR" i="1" dirty="0" smtClean="0"/>
              <a:t>δ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-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 </a:t>
            </a:r>
            <a:r>
              <a:rPr lang="el-GR" i="1" dirty="0" smtClean="0"/>
              <a:t>δ</a:t>
            </a:r>
            <a:r>
              <a:rPr lang="en-US" i="1" dirty="0" smtClean="0"/>
              <a:t> </a:t>
            </a:r>
            <a:r>
              <a:rPr lang="en-US" dirty="0" smtClean="0"/>
              <a:t>∙ </a:t>
            </a:r>
            <a:r>
              <a:rPr lang="en-US" dirty="0" smtClean="0">
                <a:sym typeface="Symbol"/>
              </a:rPr>
              <a:t>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We need to relate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and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:</a:t>
            </a:r>
            <a:endParaRPr lang="en-US" i="1" dirty="0" smtClean="0">
              <a:sym typeface="Symbol"/>
            </a:endParaRPr>
          </a:p>
          <a:p>
            <a:pPr lvl="1"/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is </a:t>
            </a:r>
            <a:r>
              <a:rPr lang="en-US" dirty="0" err="1" smtClean="0">
                <a:sym typeface="Symbol"/>
              </a:rPr>
              <a:t>multilinear</a:t>
            </a:r>
            <a:r>
              <a:rPr lang="en-US" dirty="0" smtClean="0">
                <a:sym typeface="Symbol"/>
              </a:rPr>
              <a:t>, hence,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i="1" dirty="0" smtClean="0">
                <a:sym typeface="Symbol"/>
              </a:rPr>
              <a:t> = 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 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(t)) = (1 –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 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(t) - </a:t>
            </a:r>
            <a:r>
              <a:rPr lang="en-US" i="1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)] = (1 – </a:t>
            </a:r>
            <a:r>
              <a:rPr lang="en-US" i="1" dirty="0" smtClean="0">
                <a:sym typeface="Symbol"/>
              </a:rPr>
              <a:t>y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∙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lvl="1"/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is monotone, hence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is non-negative, and </a:t>
            </a:r>
            <a:r>
              <a:rPr lang="en-US" i="1" dirty="0" smtClean="0">
                <a:sym typeface="Symbol"/>
              </a:rPr>
              <a:t>w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 </a:t>
            </a:r>
            <a:r>
              <a:rPr lang="en-US" i="1" baseline="-25000" dirty="0" err="1" smtClean="0">
                <a:sym typeface="Symbol"/>
              </a:rPr>
              <a:t>e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9552" y="5661025"/>
            <a:ext cx="8264301" cy="1008335"/>
            <a:chOff x="539552" y="5661025"/>
            <a:chExt cx="8264301" cy="1008335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827584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15616" y="6381328"/>
              <a:ext cx="712879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7956376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539552" y="5661248"/>
            <a:ext cx="1257825" cy="395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91" name="Equation" r:id="rId3" imgW="685800" imgH="215640" progId="Equation.3">
                    <p:embed/>
                  </p:oleObj>
                </mc:Choice>
                <mc:Fallback>
                  <p:oleObj name="Equation" r:id="rId3" imgW="68580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552" y="5661248"/>
                          <a:ext cx="1257825" cy="3959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07" name="Object 3"/>
            <p:cNvGraphicFramePr>
              <a:graphicFrameLocks noChangeAspect="1"/>
            </p:cNvGraphicFramePr>
            <p:nvPr/>
          </p:nvGraphicFramePr>
          <p:xfrm>
            <a:off x="5148064" y="5661025"/>
            <a:ext cx="88582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92" name="Equation" r:id="rId5" imgW="482400" imgH="215640" progId="Equation.3">
                    <p:embed/>
                  </p:oleObj>
                </mc:Choice>
                <mc:Fallback>
                  <p:oleObj name="Equation" r:id="rId5" imgW="48240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064" y="5661025"/>
                          <a:ext cx="885825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 rot="5400000">
              <a:off x="5364088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3908" name="Object 4"/>
            <p:cNvGraphicFramePr>
              <a:graphicFrameLocks noChangeAspect="1"/>
            </p:cNvGraphicFramePr>
            <p:nvPr/>
          </p:nvGraphicFramePr>
          <p:xfrm>
            <a:off x="7524328" y="5661025"/>
            <a:ext cx="127952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93" name="Equation" r:id="rId7" imgW="698400" imgH="215640" progId="Equation.3">
                    <p:embed/>
                  </p:oleObj>
                </mc:Choice>
                <mc:Fallback>
                  <p:oleObj name="Equation" r:id="rId7" imgW="69840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4328" y="5661025"/>
                          <a:ext cx="1279525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187624" y="5613400"/>
            <a:ext cx="6984776" cy="767928"/>
            <a:chOff x="1187624" y="5613400"/>
            <a:chExt cx="6984776" cy="767928"/>
          </a:xfrm>
        </p:grpSpPr>
        <p:sp>
          <p:nvSpPr>
            <p:cNvPr id="18" name="Right Brace 17"/>
            <p:cNvSpPr/>
            <p:nvPr/>
          </p:nvSpPr>
          <p:spPr>
            <a:xfrm rot="16200000">
              <a:off x="3239852" y="3969061"/>
              <a:ext cx="288032" cy="4392488"/>
            </a:xfrm>
            <a:prstGeom prst="rightBrac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 rot="16200000">
              <a:off x="6768244" y="4977172"/>
              <a:ext cx="360040" cy="2448272"/>
            </a:xfrm>
            <a:prstGeom prst="rightBrac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043238" y="5613400"/>
              <a:ext cx="4380457" cy="420688"/>
              <a:chOff x="3043238" y="5613400"/>
              <a:chExt cx="4380457" cy="420688"/>
            </a:xfrm>
          </p:grpSpPr>
          <p:graphicFrame>
            <p:nvGraphicFramePr>
              <p:cNvPr id="123909" name="Object 5"/>
              <p:cNvGraphicFramePr>
                <a:graphicFrameLocks noChangeAspect="1"/>
              </p:cNvGraphicFramePr>
              <p:nvPr/>
            </p:nvGraphicFramePr>
            <p:xfrm>
              <a:off x="3043238" y="5613400"/>
              <a:ext cx="630237" cy="420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994" name="Equation" r:id="rId9" imgW="342720" imgH="228600" progId="Equation.3">
                      <p:embed/>
                    </p:oleObj>
                  </mc:Choice>
                  <mc:Fallback>
                    <p:oleObj name="Equation" r:id="rId9" imgW="342720" imgH="2286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43238" y="5613400"/>
                            <a:ext cx="630237" cy="4206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5"/>
              <p:cNvGraphicFramePr>
                <a:graphicFrameLocks noChangeAspect="1"/>
              </p:cNvGraphicFramePr>
              <p:nvPr/>
            </p:nvGraphicFramePr>
            <p:xfrm>
              <a:off x="6444208" y="5613400"/>
              <a:ext cx="979487" cy="420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995" name="Equation" r:id="rId11" imgW="533160" imgH="228600" progId="Equation.3">
                      <p:embed/>
                    </p:oleObj>
                  </mc:Choice>
                  <mc:Fallback>
                    <p:oleObj name="Equation" r:id="rId11" imgW="533160" imgH="22860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44208" y="5613400"/>
                            <a:ext cx="979487" cy="4206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22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12442</TotalTime>
  <Words>1451</Words>
  <Application>Microsoft Office PowerPoint</Application>
  <PresentationFormat>On-screen Show (4:3)</PresentationFormat>
  <Paragraphs>185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A Unified Continuous Greedy Algorithm for Submodular Maximization</vt:lpstr>
      <vt:lpstr>Set Functions</vt:lpstr>
      <vt:lpstr>The Improtance of Submodularity</vt:lpstr>
      <vt:lpstr>Polytope Constraints</vt:lpstr>
      <vt:lpstr>Relaxation</vt:lpstr>
      <vt:lpstr>The Continuous Greedy Algorithm</vt:lpstr>
      <vt:lpstr>The Continuous Greedy Algorithm - Demonstration</vt:lpstr>
      <vt:lpstr>The Continuous Greedy Algorithm - Analysis</vt:lpstr>
      <vt:lpstr>The Continuous Greedy Algorithm – Analysis (cont.)</vt:lpstr>
      <vt:lpstr>Insight</vt:lpstr>
      <vt:lpstr>The Measured Continuous Greedy Algorithm</vt:lpstr>
      <vt:lpstr>The Measured Continuous Greedy Algorithm - Analysis</vt:lpstr>
      <vt:lpstr>The Measured Continuous Greedy Algorithm – Analysis (cont.)</vt:lpstr>
      <vt:lpstr>Result for Monotone Functions</vt:lpstr>
      <vt:lpstr>The Submodular Welfare Problem</vt:lpstr>
      <vt:lpstr>Open Problem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Schwartz Roy</cp:lastModifiedBy>
  <cp:revision>841</cp:revision>
  <dcterms:created xsi:type="dcterms:W3CDTF">2009-11-07T08:14:49Z</dcterms:created>
  <dcterms:modified xsi:type="dcterms:W3CDTF">2011-10-24T05:47:52Z</dcterms:modified>
</cp:coreProperties>
</file>